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5" r:id="rId10"/>
  </p:sldIdLst>
  <p:sldSz cx="9144000" cy="6858000" type="screen4x3"/>
  <p:notesSz cx="6710363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710400" cy="977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08440" cy="4888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798360" y="0"/>
            <a:ext cx="2908440" cy="488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>
                <a:latin typeface="Calibri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69960" y="4642920"/>
            <a:ext cx="5369040" cy="439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>
                <a:latin typeface="Calibri"/>
              </a:rPr>
              <a:t>Click to edit the notes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9283680"/>
            <a:ext cx="2908440" cy="4888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798360" y="9283680"/>
            <a:ext cx="2908440" cy="4888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37C9993-C0E7-479B-81EB-4D600260C545}" type="slidenum">
              <a:rPr lang="ru-RU" sz="1200"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546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179556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latin typeface="Calibri"/>
              </a:rPr>
              <a:t>Доступ к системе имеют 10 616 пользователей,  в том числе 4857 родителей, 5236 учащихся, 523 сотрудников школ.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69960" y="4642920"/>
            <a:ext cx="5369040" cy="439740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43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6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706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408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06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263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392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350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5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6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682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73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41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930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26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109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8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f-ZA">
                <a:latin typeface="Arial"/>
              </a:rPr>
              <a:t>&lt;date/time&gt;</a:t>
            </a:r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E2065-E999-4B41-971B-77B8BBDA35D8}" type="slidenum">
              <a:rPr lang="ru-RU">
                <a:latin typeface="Arial"/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/>
          <p:cNvSpPr txBox="1"/>
          <p:nvPr/>
        </p:nvSpPr>
        <p:spPr>
          <a:xfrm>
            <a:off x="713880" y="1571760"/>
            <a:ext cx="7953480" cy="4589640"/>
          </a:xfrm>
          <a:prstGeom prst="rect">
            <a:avLst/>
          </a:prstGeom>
        </p:spPr>
        <p:txBody>
          <a:bodyPr lIns="182880" tIns="91440" anchor="t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Arial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Arial"/>
              </a:rPr>
              <a:t>С заботой о каждом» </a:t>
            </a:r>
            <a:endParaRPr dirty="0"/>
          </a:p>
          <a:p>
            <a:pPr algn="ctr"/>
            <a:endParaRPr dirty="0"/>
          </a:p>
          <a:p>
            <a:pPr>
              <a:buSzPct val="80000"/>
              <a:buFont typeface="Wingdings 2" charset="2"/>
              <a:buChar char=""/>
            </a:pPr>
            <a:endParaRPr dirty="0"/>
          </a:p>
          <a:p>
            <a:pPr algn="ctr"/>
            <a:r>
              <a:rPr lang="ru-RU" sz="2000" b="1" dirty="0">
                <a:solidFill>
                  <a:srgbClr val="17365D"/>
                </a:solidFill>
                <a:latin typeface="Arial"/>
              </a:rPr>
              <a:t>Направление «Развитие человеческого капитала»</a:t>
            </a:r>
            <a:endParaRPr sz="2000" dirty="0">
              <a:solidFill>
                <a:srgbClr val="17365D"/>
              </a:solidFill>
              <a:cs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500040" y="5681520"/>
            <a:ext cx="7480440" cy="81936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CustomShape 4"/>
          <p:cNvSpPr/>
          <p:nvPr/>
        </p:nvSpPr>
        <p:spPr>
          <a:xfrm>
            <a:off x="4240260" y="5638800"/>
            <a:ext cx="4260780" cy="522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/>
          <a:lstStyle/>
          <a:p>
            <a:pPr algn="r"/>
            <a:r>
              <a:rPr lang="ru-RU" sz="1400" b="1" dirty="0">
                <a:solidFill>
                  <a:srgbClr val="C0504D"/>
                </a:solidFill>
                <a:latin typeface="Arial"/>
              </a:rPr>
              <a:t>МО «Город Курчатов», 2017 год</a:t>
            </a:r>
            <a:endParaRPr dirty="0">
              <a:solidFill>
                <a:srgbClr val="C0504D"/>
              </a:solidFill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928662" y="714356"/>
            <a:ext cx="7416800" cy="7143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лучших муниципальных практик, реализуемых на территориях присутствия </a:t>
            </a:r>
            <a:r>
              <a:rPr lang="ru-RU" sz="2200" b="1" dirty="0" err="1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Госкорпорации</a:t>
            </a:r>
            <a:r>
              <a:rPr lang="ru-RU" sz="2200" b="1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200" b="1" dirty="0" err="1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Росатом</a:t>
            </a:r>
            <a:r>
              <a:rPr lang="ru-RU" sz="2200" b="1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200" dirty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642960" y="990600"/>
            <a:ext cx="7888320" cy="66708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ru-RU" sz="3100" b="1" dirty="0">
                <a:solidFill>
                  <a:srgbClr val="17365D"/>
                </a:solidFill>
                <a:latin typeface="Arial"/>
              </a:rPr>
              <a:t>Лидеры и команда проекта:</a:t>
            </a:r>
            <a:endParaRPr lang="ru-RU" dirty="0">
              <a:solidFill>
                <a:srgbClr val="17365D"/>
              </a:solidFill>
              <a:cs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2286000" y="3071880"/>
            <a:ext cx="6335640" cy="36972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CustomShape 3"/>
          <p:cNvSpPr/>
          <p:nvPr/>
        </p:nvSpPr>
        <p:spPr>
          <a:xfrm>
            <a:off x="250920" y="1989000"/>
            <a:ext cx="5041800" cy="4535640"/>
          </a:xfrm>
          <a:prstGeom prst="rect">
            <a:avLst/>
          </a:prstGeom>
          <a:noFill/>
          <a:ln>
            <a:noFill/>
          </a:ln>
        </p:spPr>
        <p:txBody>
          <a:bodyPr lIns="182880" tIns="91440" rIns="90000" bIns="46800"/>
          <a:lstStyle/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52" name="CustomShape 4"/>
          <p:cNvSpPr/>
          <p:nvPr/>
        </p:nvSpPr>
        <p:spPr>
          <a:xfrm>
            <a:off x="642960" y="1647468"/>
            <a:ext cx="8143920" cy="3868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ru-RU" sz="2200" b="1" dirty="0">
                <a:solidFill>
                  <a:srgbClr val="17365D"/>
                </a:solidFill>
                <a:latin typeface="Arial"/>
                <a:ea typeface="Times New Roman"/>
              </a:rPr>
              <a:t>Рудаков Сергей Викторович</a:t>
            </a:r>
            <a:r>
              <a:rPr lang="ru-RU" sz="2200" dirty="0">
                <a:solidFill>
                  <a:srgbClr val="17365D"/>
                </a:solidFill>
                <a:latin typeface="Arial"/>
                <a:ea typeface="Times New Roman"/>
              </a:rPr>
              <a:t>, заместитель главы администрации города по социальным </a:t>
            </a:r>
            <a:r>
              <a:rPr lang="ru-RU" sz="2200" dirty="0" smtClean="0">
                <a:solidFill>
                  <a:srgbClr val="17365D"/>
                </a:solidFill>
                <a:latin typeface="Arial"/>
                <a:ea typeface="Times New Roman"/>
              </a:rPr>
              <a:t>вопросам – председатель Комитета образования г.Курчатова</a:t>
            </a:r>
            <a:endParaRPr lang="ru-RU" dirty="0">
              <a:solidFill>
                <a:srgbClr val="17365D"/>
              </a:solidFill>
              <a:cs typeface="Arial"/>
            </a:endParaRPr>
          </a:p>
          <a:p>
            <a:endParaRPr dirty="0">
              <a:solidFill>
                <a:srgbClr val="17365D"/>
              </a:solidFill>
              <a:cs typeface="Arial"/>
            </a:endParaRPr>
          </a:p>
          <a:p>
            <a:r>
              <a:rPr lang="ru-RU" sz="2200" b="1" dirty="0">
                <a:solidFill>
                  <a:srgbClr val="17365D"/>
                </a:solidFill>
                <a:latin typeface="Arial"/>
                <a:ea typeface="Times New Roman"/>
              </a:rPr>
              <a:t>Зайцева Наталья Олеговна</a:t>
            </a:r>
            <a:r>
              <a:rPr lang="ru-RU" sz="22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200" dirty="0">
                <a:solidFill>
                  <a:srgbClr val="17365D"/>
                </a:solidFill>
                <a:latin typeface="Arial"/>
                <a:ea typeface="Times New Roman"/>
              </a:rPr>
              <a:t> начальник Управления социального</a:t>
            </a:r>
            <a:r>
              <a:rPr lang="ru-RU" sz="2200" dirty="0">
                <a:solidFill>
                  <a:srgbClr val="17365D"/>
                </a:solidFill>
                <a:cs typeface="Arial"/>
              </a:rPr>
              <a:t> </a:t>
            </a:r>
            <a:r>
              <a:rPr lang="ru-RU" sz="2200" dirty="0">
                <a:solidFill>
                  <a:srgbClr val="17365D"/>
                </a:solidFill>
                <a:latin typeface="Arial"/>
                <a:ea typeface="Times New Roman"/>
              </a:rPr>
              <a:t>обеспечения города Курчатова</a:t>
            </a:r>
            <a:endParaRPr sz="2200" dirty="0">
              <a:solidFill>
                <a:srgbClr val="17365D"/>
              </a:solidFill>
              <a:latin typeface="Arial"/>
              <a:ea typeface="Times New Roman"/>
            </a:endParaRPr>
          </a:p>
          <a:p>
            <a:endParaRPr lang="ru-RU" sz="2200" dirty="0">
              <a:solidFill>
                <a:srgbClr val="17365D"/>
              </a:solidFill>
              <a:cs typeface="Arial"/>
            </a:endParaRPr>
          </a:p>
          <a:p>
            <a:endParaRPr lang="ru-RU" sz="2200" dirty="0">
              <a:solidFill>
                <a:srgbClr val="17365D"/>
              </a:solidFill>
              <a:latin typeface="Arial"/>
              <a:cs typeface="Arial"/>
            </a:endParaRPr>
          </a:p>
          <a:p>
            <a:endParaRPr dirty="0">
              <a:solidFill>
                <a:srgbClr val="17365D"/>
              </a:solidFill>
              <a:latin typeface="Arial"/>
              <a:ea typeface="Times New Roman"/>
              <a:cs typeface="Arial"/>
            </a:endParaRPr>
          </a:p>
          <a:p>
            <a:r>
              <a:rPr lang="ru-RU" sz="2200" dirty="0">
                <a:solidFill>
                  <a:srgbClr val="17365D"/>
                </a:solidFill>
                <a:latin typeface="Arial"/>
                <a:ea typeface="Times New Roman"/>
              </a:rPr>
              <a:t>Коллективы Управления социального обеспечения города Курчатова и Комитета образования г. Курчатова</a:t>
            </a:r>
            <a:endParaRPr dirty="0">
              <a:solidFill>
                <a:srgbClr val="17365D"/>
              </a:solidFill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733320" y="717894"/>
            <a:ext cx="7888320" cy="66708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ru-RU" sz="3100" b="1" dirty="0">
                <a:solidFill>
                  <a:srgbClr val="17365D"/>
                </a:solidFill>
                <a:latin typeface="Arial"/>
              </a:rPr>
              <a:t>Цели и задачи практики:</a:t>
            </a:r>
            <a:endParaRPr lang="ru-RU" dirty="0">
              <a:solidFill>
                <a:srgbClr val="17365D"/>
              </a:solidFill>
              <a:cs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2286000" y="3071880"/>
            <a:ext cx="6335640" cy="36972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CustomShape 3"/>
          <p:cNvSpPr/>
          <p:nvPr/>
        </p:nvSpPr>
        <p:spPr>
          <a:xfrm>
            <a:off x="250920" y="1989000"/>
            <a:ext cx="5041800" cy="4535640"/>
          </a:xfrm>
          <a:prstGeom prst="rect">
            <a:avLst/>
          </a:prstGeom>
          <a:noFill/>
          <a:ln>
            <a:noFill/>
          </a:ln>
        </p:spPr>
        <p:txBody>
          <a:bodyPr lIns="182880" tIns="91440" rIns="90000" bIns="46800"/>
          <a:lstStyle/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56" name="CustomShape 4"/>
          <p:cNvSpPr/>
          <p:nvPr/>
        </p:nvSpPr>
        <p:spPr>
          <a:xfrm>
            <a:off x="714240" y="1143000"/>
            <a:ext cx="7907400" cy="42861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just"/>
            <a:r>
              <a:rPr lang="ru-RU" sz="2200" b="1" i="1" dirty="0">
                <a:solidFill>
                  <a:srgbClr val="C00000"/>
                </a:solidFill>
                <a:latin typeface="Arial"/>
              </a:rPr>
              <a:t>Цель:</a:t>
            </a:r>
            <a:r>
              <a:rPr lang="ru-RU" sz="2200" b="1" i="1" dirty="0">
                <a:solidFill>
                  <a:srgbClr val="426317"/>
                </a:solidFill>
                <a:latin typeface="Arial"/>
              </a:rPr>
              <a:t> </a:t>
            </a:r>
            <a:r>
              <a:rPr lang="ru-RU" sz="2200" dirty="0">
                <a:solidFill>
                  <a:srgbClr val="17365D"/>
                </a:solidFill>
                <a:latin typeface="Arial"/>
              </a:rPr>
              <a:t>повышение уровня и качества пожилых граждан, граждан с ограниченными возможностями здоровья, семей с детьми, других категорий граждан, нуждающихся в пристальном социальном внимании.</a:t>
            </a:r>
            <a:endParaRPr lang="ru-RU" sz="2200" dirty="0">
              <a:solidFill>
                <a:srgbClr val="17365D"/>
              </a:solidFill>
              <a:latin typeface="DejaVu Sans"/>
              <a:cs typeface="Arial"/>
            </a:endParaRPr>
          </a:p>
          <a:p>
            <a:endParaRPr dirty="0"/>
          </a:p>
          <a:p>
            <a:r>
              <a:rPr lang="ru-RU" sz="2200" b="1" i="1" dirty="0">
                <a:solidFill>
                  <a:srgbClr val="C00000"/>
                </a:solidFill>
                <a:latin typeface="Arial"/>
              </a:rPr>
              <a:t>Задачи:</a:t>
            </a:r>
            <a:endParaRPr b="1" i="1" dirty="0"/>
          </a:p>
          <a:p>
            <a:r>
              <a:rPr lang="ru-RU" sz="2200" dirty="0">
                <a:solidFill>
                  <a:srgbClr val="17365D"/>
                </a:solidFill>
                <a:latin typeface="Arial"/>
              </a:rPr>
              <a:t>- сокращение социального </a:t>
            </a:r>
            <a:r>
              <a:rPr lang="ru-RU" sz="2200" dirty="0">
                <a:solidFill>
                  <a:srgbClr val="17365D"/>
                </a:solidFill>
                <a:latin typeface="Arial"/>
                <a:cs typeface="Arial"/>
              </a:rPr>
              <a:t>неблагополучия, преодоление негативных последствий трудной жизненной ситуации семей</a:t>
            </a:r>
            <a:r>
              <a:rPr lang="ru-RU" sz="2200" dirty="0">
                <a:solidFill>
                  <a:srgbClr val="17365D"/>
                </a:solidFill>
                <a:latin typeface="Arial"/>
              </a:rPr>
              <a:t>;</a:t>
            </a:r>
            <a:endParaRPr dirty="0">
              <a:solidFill>
                <a:srgbClr val="17365D"/>
              </a:solidFill>
              <a:cs typeface="Arial"/>
            </a:endParaRPr>
          </a:p>
          <a:p>
            <a:endParaRPr dirty="0">
              <a:solidFill>
                <a:srgbClr val="17365D"/>
              </a:solidFill>
              <a:cs typeface="Arial"/>
            </a:endParaRPr>
          </a:p>
          <a:p>
            <a:r>
              <a:rPr lang="ru-RU" sz="2200" dirty="0">
                <a:solidFill>
                  <a:srgbClr val="17365D"/>
                </a:solidFill>
                <a:latin typeface="Arial"/>
              </a:rPr>
              <a:t>- расширение сферы оказания населению МО "Город </a:t>
            </a:r>
            <a:r>
              <a:rPr lang="ru-RU" sz="2200" dirty="0" smtClean="0">
                <a:solidFill>
                  <a:srgbClr val="17365D"/>
                </a:solidFill>
                <a:latin typeface="Arial"/>
                <a:cs typeface="Arial"/>
              </a:rPr>
              <a:t>Курчатов</a:t>
            </a:r>
            <a:r>
              <a:rPr lang="ru-RU" sz="2200" dirty="0">
                <a:solidFill>
                  <a:srgbClr val="17365D"/>
                </a:solidFill>
                <a:latin typeface="Arial"/>
              </a:rPr>
              <a:t>"</a:t>
            </a:r>
            <a:r>
              <a:rPr lang="ru-RU" sz="2200" dirty="0">
                <a:solidFill>
                  <a:srgbClr val="17365D"/>
                </a:solidFill>
                <a:cs typeface="Arial"/>
              </a:rPr>
              <a:t> </a:t>
            </a:r>
            <a:r>
              <a:rPr lang="ru-RU" sz="2200" dirty="0">
                <a:solidFill>
                  <a:srgbClr val="17365D"/>
                </a:solidFill>
                <a:latin typeface="Arial"/>
              </a:rPr>
              <a:t>дополнительных мер социальной поддержки</a:t>
            </a:r>
            <a:endParaRPr sz="2200" dirty="0">
              <a:solidFill>
                <a:srgbClr val="17365D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97058" y="838200"/>
            <a:ext cx="7888320" cy="66708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ru-RU" sz="3100" b="1" dirty="0">
                <a:solidFill>
                  <a:srgbClr val="17365D"/>
                </a:solidFill>
                <a:latin typeface="Arial"/>
              </a:rPr>
              <a:t>Участники практики:</a:t>
            </a:r>
            <a:endParaRPr lang="ru-RU" dirty="0">
              <a:solidFill>
                <a:srgbClr val="17365D"/>
              </a:solidFill>
              <a:cs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286000" y="3071880"/>
            <a:ext cx="6335640" cy="36972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CustomShape 3"/>
          <p:cNvSpPr/>
          <p:nvPr/>
        </p:nvSpPr>
        <p:spPr>
          <a:xfrm>
            <a:off x="250920" y="1989000"/>
            <a:ext cx="5041800" cy="4535640"/>
          </a:xfrm>
          <a:prstGeom prst="rect">
            <a:avLst/>
          </a:prstGeom>
          <a:noFill/>
          <a:ln>
            <a:noFill/>
          </a:ln>
        </p:spPr>
        <p:txBody>
          <a:bodyPr lIns="182880" tIns="91440" rIns="90000" bIns="46800"/>
          <a:lstStyle/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60" name="CustomShape 4"/>
          <p:cNvSpPr/>
          <p:nvPr/>
        </p:nvSpPr>
        <p:spPr>
          <a:xfrm>
            <a:off x="642910" y="1643050"/>
            <a:ext cx="7907400" cy="405544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ru-RU" sz="2200" b="1" i="1" dirty="0">
                <a:solidFill>
                  <a:srgbClr val="C00000"/>
                </a:solidFill>
                <a:latin typeface="Arial"/>
              </a:rPr>
              <a:t>Реализаторы практики:</a:t>
            </a:r>
            <a:r>
              <a:rPr lang="ru-RU" sz="2200" dirty="0">
                <a:solidFill>
                  <a:srgbClr val="426317"/>
                </a:solidFill>
                <a:latin typeface="Arial"/>
              </a:rPr>
              <a:t> </a:t>
            </a:r>
            <a:r>
              <a:rPr lang="ru-RU" sz="2200" dirty="0">
                <a:solidFill>
                  <a:srgbClr val="17365D"/>
                </a:solidFill>
                <a:latin typeface="Arial"/>
              </a:rPr>
              <a:t>20 человек – </a:t>
            </a:r>
            <a:r>
              <a:rPr lang="ru-RU" sz="2200" dirty="0">
                <a:solidFill>
                  <a:srgbClr val="17365D"/>
                </a:solidFill>
                <a:latin typeface="Arial"/>
                <a:cs typeface="Arial"/>
              </a:rPr>
              <a:t>сотрудники Управления социального обеспечения города Курчатова</a:t>
            </a:r>
            <a:r>
              <a:rPr lang="ru-RU" sz="2200" dirty="0">
                <a:solidFill>
                  <a:srgbClr val="17365D"/>
                </a:solidFill>
                <a:latin typeface="DejaVu Sans"/>
                <a:cs typeface="Arial"/>
              </a:rPr>
              <a:t> и Комитета образования г. </a:t>
            </a:r>
            <a:r>
              <a:rPr lang="ru-RU" sz="2200" dirty="0" smtClean="0">
                <a:solidFill>
                  <a:srgbClr val="17365D"/>
                </a:solidFill>
                <a:latin typeface="DejaVu Sans"/>
                <a:cs typeface="Arial"/>
              </a:rPr>
              <a:t>Курчатова</a:t>
            </a:r>
          </a:p>
          <a:p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200" b="1" i="1" dirty="0">
                <a:solidFill>
                  <a:srgbClr val="C00000"/>
                </a:solidFill>
                <a:latin typeface="DejaVu Sans"/>
                <a:cs typeface="Arial"/>
              </a:rPr>
              <a:t>Заинтересованные</a:t>
            </a:r>
            <a:r>
              <a:rPr lang="ru-RU" sz="2200" b="1" i="1" dirty="0">
                <a:solidFill>
                  <a:srgbClr val="C00000"/>
                </a:solidFill>
                <a:latin typeface="Arial"/>
              </a:rPr>
              <a:t> лица: </a:t>
            </a:r>
            <a:r>
              <a:rPr lang="ru-RU" sz="2400" dirty="0">
                <a:solidFill>
                  <a:srgbClr val="17365D"/>
                </a:solidFill>
                <a:latin typeface="Arial"/>
              </a:rPr>
              <a:t>органы местного самоуправления муниципального образования  «Город Курчатов», жители </a:t>
            </a:r>
            <a:r>
              <a:rPr lang="ru-RU" sz="2400" dirty="0" smtClean="0">
                <a:solidFill>
                  <a:srgbClr val="17365D"/>
                </a:solidFill>
                <a:latin typeface="Arial"/>
              </a:rPr>
              <a:t>муниципального</a:t>
            </a:r>
            <a:r>
              <a:rPr lang="ru-RU" sz="2400" dirty="0">
                <a:solidFill>
                  <a:srgbClr val="17365D"/>
                </a:solidFill>
                <a:latin typeface="DejaVu Sans"/>
              </a:rPr>
              <a:t> образования  «Город Курчатов»</a:t>
            </a:r>
            <a:endParaRPr lang="ru-RU" sz="2200" dirty="0">
              <a:solidFill>
                <a:srgbClr val="17365D"/>
              </a:solidFill>
              <a:cs typeface="Arial"/>
            </a:endParaRPr>
          </a:p>
          <a:p>
            <a:endParaRPr b="1" i="1" dirty="0"/>
          </a:p>
          <a:p>
            <a:r>
              <a:rPr lang="ru-RU" sz="2200" b="1" i="1" dirty="0">
                <a:solidFill>
                  <a:srgbClr val="C00000"/>
                </a:solidFill>
                <a:latin typeface="Arial"/>
              </a:rPr>
              <a:t>Эффект реализации: </a:t>
            </a:r>
            <a:r>
              <a:rPr lang="ru-RU" sz="2400" dirty="0">
                <a:solidFill>
                  <a:srgbClr val="17365D"/>
                </a:solidFill>
                <a:latin typeface="Arial"/>
              </a:rPr>
              <a:t>более 40 </a:t>
            </a:r>
            <a:r>
              <a:rPr lang="ru-RU" sz="2400" dirty="0" err="1">
                <a:solidFill>
                  <a:srgbClr val="17365D"/>
                </a:solidFill>
                <a:latin typeface="Arial"/>
              </a:rPr>
              <a:t>тыс.чел</a:t>
            </a:r>
            <a:r>
              <a:rPr lang="ru-RU" sz="2400" dirty="0">
                <a:solidFill>
                  <a:srgbClr val="17365D"/>
                </a:solidFill>
                <a:latin typeface="Arial"/>
                <a:cs typeface="Arial"/>
              </a:rPr>
              <a:t>. – жители муниципального образования  «Город Курчатов»</a:t>
            </a:r>
            <a:endParaRPr dirty="0">
              <a:solidFill>
                <a:srgbClr val="17365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733320" y="685800"/>
            <a:ext cx="7888320" cy="667080"/>
          </a:xfrm>
          <a:prstGeom prst="rect">
            <a:avLst/>
          </a:prstGeom>
        </p:spPr>
        <p:txBody>
          <a:bodyPr anchor="b"/>
          <a:lstStyle/>
          <a:p>
            <a:pPr algn="ctr"/>
            <a:endParaRPr lang="ru-RU" sz="3100" b="1" dirty="0">
              <a:solidFill>
                <a:srgbClr val="17365D"/>
              </a:solidFill>
              <a:latin typeface="Arial"/>
            </a:endParaRPr>
          </a:p>
          <a:p>
            <a:pPr algn="ctr"/>
            <a:endParaRPr lang="ru-RU" sz="3100" b="1" dirty="0">
              <a:solidFill>
                <a:srgbClr val="17365D"/>
              </a:solidFill>
              <a:latin typeface="Arial"/>
            </a:endParaRPr>
          </a:p>
          <a:p>
            <a:pPr algn="ctr"/>
            <a:r>
              <a:rPr lang="ru-RU" sz="3100" b="1" dirty="0">
                <a:solidFill>
                  <a:srgbClr val="17365D"/>
                </a:solidFill>
                <a:latin typeface="Arial"/>
              </a:rPr>
              <a:t>Уникальность практики:</a:t>
            </a:r>
            <a:endParaRPr lang="ru-RU" dirty="0">
              <a:solidFill>
                <a:srgbClr val="17365D"/>
              </a:solidFill>
              <a:cs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286000" y="3071880"/>
            <a:ext cx="6335640" cy="36972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CustomShape 3"/>
          <p:cNvSpPr/>
          <p:nvPr/>
        </p:nvSpPr>
        <p:spPr>
          <a:xfrm>
            <a:off x="247650" y="2200275"/>
            <a:ext cx="5041800" cy="4535640"/>
          </a:xfrm>
          <a:prstGeom prst="rect">
            <a:avLst/>
          </a:prstGeom>
          <a:noFill/>
          <a:ln>
            <a:noFill/>
          </a:ln>
        </p:spPr>
        <p:txBody>
          <a:bodyPr lIns="182880" tIns="91440" rIns="90000" bIns="46800"/>
          <a:lstStyle/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64" name="CustomShape 4"/>
          <p:cNvSpPr/>
          <p:nvPr/>
        </p:nvSpPr>
        <p:spPr>
          <a:xfrm>
            <a:off x="1214280" y="1676400"/>
            <a:ext cx="7215480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buFont typeface="Arial"/>
              <a:buAutoNum type="arabicPeriod"/>
            </a:pPr>
            <a:r>
              <a:rPr lang="ru-RU" sz="2200" dirty="0">
                <a:solidFill>
                  <a:srgbClr val="17365D"/>
                </a:solidFill>
                <a:latin typeface="Arial"/>
              </a:rPr>
              <a:t> Гибкая система оказания адресной социальной поддержки с учетом принципа нуждаемости позволяет улучшить качество жизни </a:t>
            </a:r>
            <a:r>
              <a:rPr lang="ru-RU" sz="2200" dirty="0">
                <a:solidFill>
                  <a:srgbClr val="17365D"/>
                </a:solidFill>
                <a:latin typeface="Arial"/>
                <a:cs typeface="Arial"/>
              </a:rPr>
              <a:t>граждан, оказавшихся в ситуациях "социального риска".</a:t>
            </a:r>
            <a:endParaRPr lang="ru-RU" sz="2200" dirty="0">
              <a:solidFill>
                <a:srgbClr val="17365D"/>
              </a:solidFill>
              <a:latin typeface="DejaVu Sans"/>
              <a:cs typeface="Arial"/>
            </a:endParaRPr>
          </a:p>
          <a:p>
            <a:endParaRPr lang="ru-RU" sz="2200" dirty="0">
              <a:solidFill>
                <a:srgbClr val="17365D"/>
              </a:solidFill>
              <a:latin typeface="DejaVu Sans"/>
              <a:cs typeface="Arial"/>
            </a:endParaRPr>
          </a:p>
          <a:p>
            <a:r>
              <a:rPr lang="ru-RU" sz="2200" dirty="0">
                <a:solidFill>
                  <a:srgbClr val="17365D"/>
                </a:solidFill>
                <a:latin typeface="DejaVu Sans"/>
                <a:cs typeface="Arial"/>
              </a:rPr>
              <a:t>2. Категориальный подход в установлении дополнительных мер социальной поддержки гражданам, имеющим особые заслуги перед Родиной, качественно улучшает их жизнедеятельность и формирует сознание социальной справедливости и патриотизма у населения.</a:t>
            </a:r>
            <a:endParaRPr dirty="0"/>
          </a:p>
          <a:p>
            <a:pPr>
              <a:buAutoNum type="arabicPeriod"/>
            </a:pPr>
            <a:endParaRPr lang="ru-RU" sz="2200" dirty="0">
              <a:solidFill>
                <a:srgbClr val="17365D"/>
              </a:solidFill>
              <a:latin typeface="DejaVu Sans"/>
              <a:cs typeface="Arial"/>
            </a:endParaRPr>
          </a:p>
          <a:p>
            <a:pPr>
              <a:buAutoNum type="arabicPeriod"/>
            </a:pPr>
            <a:endParaRPr lang="ru-RU" sz="2200" dirty="0">
              <a:solidFill>
                <a:srgbClr val="17365D"/>
              </a:solidFill>
              <a:latin typeface="DejaVu Sans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904875" y="528955"/>
            <a:ext cx="8042040" cy="7380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75000"/>
              </a:lnSpc>
            </a:pPr>
            <a:endParaRPr lang="ru-RU" sz="2400" b="1" dirty="0" smtClean="0">
              <a:solidFill>
                <a:srgbClr val="17365D"/>
              </a:solidFill>
              <a:latin typeface="Arial"/>
            </a:endParaRPr>
          </a:p>
          <a:p>
            <a:pPr algn="ctr">
              <a:lnSpc>
                <a:spcPct val="75000"/>
              </a:lnSpc>
            </a:pPr>
            <a:endParaRPr lang="ru-RU" sz="2400" b="1" dirty="0">
              <a:solidFill>
                <a:srgbClr val="17365D"/>
              </a:solidFill>
              <a:latin typeface="Arial"/>
            </a:endParaRP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rgbClr val="17365D"/>
                </a:solidFill>
                <a:latin typeface="Arial"/>
              </a:rPr>
              <a:t>Социально-значимые </a:t>
            </a:r>
            <a:r>
              <a:rPr lang="ru-RU" sz="2000" b="1" dirty="0">
                <a:solidFill>
                  <a:srgbClr val="17365D"/>
                </a:solidFill>
                <a:latin typeface="Arial"/>
              </a:rPr>
              <a:t>дополнительные меры социальной поддержки на территории </a:t>
            </a:r>
            <a:endParaRPr lang="ru-RU" sz="1600" dirty="0">
              <a:solidFill>
                <a:srgbClr val="17365D"/>
              </a:solidFill>
              <a:latin typeface="Arial"/>
              <a:cs typeface="Arial"/>
            </a:endParaRPr>
          </a:p>
          <a:p>
            <a:pPr algn="ctr">
              <a:lnSpc>
                <a:spcPct val="75000"/>
              </a:lnSpc>
            </a:pPr>
            <a:r>
              <a:rPr lang="ru-RU" sz="2000" b="1" dirty="0">
                <a:solidFill>
                  <a:srgbClr val="17365D"/>
                </a:solidFill>
                <a:latin typeface="Arial"/>
              </a:rPr>
              <a:t>МО "Город Курчатов":</a:t>
            </a:r>
            <a:endParaRPr lang="ru-RU" sz="1600" dirty="0">
              <a:solidFill>
                <a:srgbClr val="17365D"/>
              </a:solidFill>
              <a:latin typeface="Arial"/>
              <a:cs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1042920" y="1483920"/>
            <a:ext cx="5386320" cy="5000760"/>
          </a:xfrm>
          <a:prstGeom prst="rect">
            <a:avLst/>
          </a:prstGeom>
        </p:spPr>
        <p:txBody>
          <a:bodyPr lIns="182880" tIns="91440" anchor="t"/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17365D"/>
                </a:solidFill>
                <a:latin typeface="Arial"/>
              </a:rPr>
              <a:t>- </a:t>
            </a:r>
            <a:r>
              <a:rPr lang="ru-RU" b="1" dirty="0">
                <a:solidFill>
                  <a:srgbClr val="17365D"/>
                </a:solidFill>
                <a:latin typeface="Arial"/>
                <a:cs typeface="Arial"/>
              </a:rPr>
              <a:t>ежемесячная компенсация на</a:t>
            </a:r>
            <a:r>
              <a:rPr lang="ru-RU" b="1" dirty="0">
                <a:solidFill>
                  <a:srgbClr val="17365D"/>
                </a:solidFill>
                <a:latin typeface="DejaVu Sans"/>
                <a:cs typeface="Arial"/>
              </a:rPr>
              <a:t> приобретение специальных молочных продуктов питания детям 1-2 лет</a:t>
            </a:r>
            <a:endParaRPr lang="ru-RU" sz="1600" dirty="0">
              <a:solidFill>
                <a:srgbClr val="17365D"/>
              </a:solidFill>
              <a:latin typeface="Arial"/>
              <a:cs typeface="Arial"/>
            </a:endParaRPr>
          </a:p>
          <a:p>
            <a:pPr algn="just">
              <a:lnSpc>
                <a:spcPct val="80000"/>
              </a:lnSpc>
            </a:pPr>
            <a:endParaRPr lang="ru-RU" b="1" dirty="0">
              <a:solidFill>
                <a:srgbClr val="17365D"/>
              </a:solidFill>
              <a:latin typeface="Arial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b="1" dirty="0" smtClean="0">
                <a:solidFill>
                  <a:srgbClr val="17365D"/>
                </a:solidFill>
                <a:latin typeface="DejaVu Sans"/>
              </a:rPr>
              <a:t>скидки </a:t>
            </a:r>
            <a:r>
              <a:rPr lang="ru-RU" b="1" dirty="0">
                <a:solidFill>
                  <a:srgbClr val="17365D"/>
                </a:solidFill>
                <a:latin typeface="DejaVu Sans"/>
              </a:rPr>
              <a:t>по оплате за содержание детей из семей, находящихся в трудной жизненной ситуации, в детских дошкольных образовательных </a:t>
            </a:r>
            <a:r>
              <a:rPr lang="ru-RU" b="1" dirty="0" smtClean="0">
                <a:solidFill>
                  <a:srgbClr val="17365D"/>
                </a:solidFill>
                <a:latin typeface="DejaVu Sans"/>
              </a:rPr>
              <a:t>учреждениях </a:t>
            </a:r>
          </a:p>
          <a:p>
            <a:pPr algn="just">
              <a:lnSpc>
                <a:spcPct val="80000"/>
              </a:lnSpc>
            </a:pPr>
            <a:endParaRPr lang="ru-RU" b="1" dirty="0">
              <a:solidFill>
                <a:srgbClr val="17365D"/>
              </a:solidFill>
              <a:latin typeface="DejaVu Sans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17365D"/>
                </a:solidFill>
                <a:latin typeface="Arial"/>
              </a:rPr>
              <a:t>- скидки по оплате за пользование лифтами инвалидам 1-ой группы и семьям с детьми-инвалидами</a:t>
            </a:r>
            <a:endParaRPr sz="1600"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80000"/>
              </a:lnSpc>
            </a:pPr>
            <a:endParaRPr sz="1600"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17365D"/>
                </a:solidFill>
                <a:latin typeface="Arial"/>
              </a:rPr>
              <a:t>- ежемесячная денежная компенсация за проезд к месту обучения глухим и слабослышащим детям</a:t>
            </a:r>
            <a:endParaRPr sz="1600"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80000"/>
              </a:lnSpc>
            </a:pPr>
            <a:endParaRPr sz="1600"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17365D"/>
                </a:solidFill>
                <a:latin typeface="Arial"/>
              </a:rPr>
              <a:t>- адресная социальная поддержка Совета ветеранов войны, труда, Вооруженных Сил и правоохранительных органов</a:t>
            </a:r>
            <a:endParaRPr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80000"/>
              </a:lnSpc>
            </a:pPr>
            <a:endParaRPr dirty="0">
              <a:solidFill>
                <a:srgbClr val="17365D"/>
              </a:solidFill>
              <a:cs typeface="Arial"/>
            </a:endParaRPr>
          </a:p>
        </p:txBody>
      </p:sp>
      <p:pic>
        <p:nvPicPr>
          <p:cNvPr id="71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240" y="3200400"/>
            <a:ext cx="2053559" cy="1371600"/>
          </a:xfrm>
          <a:prstGeom prst="rect">
            <a:avLst/>
          </a:prstGeom>
          <a:ln w="9360">
            <a:solidFill>
              <a:srgbClr val="006600"/>
            </a:solidFill>
            <a:miter/>
          </a:ln>
        </p:spPr>
      </p:pic>
      <p:pic>
        <p:nvPicPr>
          <p:cNvPr id="72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154" y="1606752"/>
            <a:ext cx="2093760" cy="1386776"/>
          </a:xfrm>
          <a:prstGeom prst="rect">
            <a:avLst/>
          </a:prstGeom>
          <a:ln w="9360">
            <a:solidFill>
              <a:srgbClr val="456618"/>
            </a:solidFill>
            <a:miter/>
          </a:ln>
        </p:spPr>
      </p:pic>
      <p:pic>
        <p:nvPicPr>
          <p:cNvPr id="73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084" y="4800600"/>
            <a:ext cx="2046715" cy="1378015"/>
          </a:xfrm>
          <a:prstGeom prst="rect">
            <a:avLst/>
          </a:prstGeom>
          <a:ln w="9360">
            <a:solidFill>
              <a:srgbClr val="456618"/>
            </a:solidFill>
            <a:miter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785520" y="476280"/>
            <a:ext cx="8042040" cy="7380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75000"/>
              </a:lnSpc>
            </a:pPr>
            <a:endParaRPr lang="ru-RU" sz="2400" b="1" dirty="0">
              <a:solidFill>
                <a:srgbClr val="304711"/>
              </a:solidFill>
              <a:latin typeface="DejaVu Sans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1042920" y="1066800"/>
            <a:ext cx="5386320" cy="5000760"/>
          </a:xfrm>
          <a:prstGeom prst="rect">
            <a:avLst/>
          </a:prstGeom>
        </p:spPr>
        <p:txBody>
          <a:bodyPr lIns="182880" tIns="91440" anchor="t"/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17365D"/>
                </a:solidFill>
                <a:latin typeface="Arial"/>
              </a:rPr>
              <a:t>- ежемесячная денежная компенсация вдовам участников </a:t>
            </a:r>
            <a:r>
              <a:rPr lang="ru-RU" sz="2000" b="1" dirty="0">
                <a:solidFill>
                  <a:srgbClr val="17365D"/>
                </a:solidFill>
                <a:latin typeface="DejaVu Sans"/>
              </a:rPr>
              <a:t>Великой Отечественной войны; гражданам, награжденным знаком "Жителю блокадного Ленинграда";</a:t>
            </a:r>
            <a:r>
              <a:rPr lang="ru-RU" sz="2000" b="1" dirty="0">
                <a:solidFill>
                  <a:srgbClr val="17365D"/>
                </a:solidFill>
                <a:latin typeface="DejaVu Sans"/>
                <a:cs typeface="Arial"/>
              </a:rPr>
              <a:t> ветеранам военной службы, получившим увечье при исполнении обязанностей военной службы</a:t>
            </a:r>
            <a:endParaRPr lang="ru-RU" sz="2000" b="1" dirty="0">
              <a:solidFill>
                <a:srgbClr val="17365D"/>
              </a:solidFill>
              <a:latin typeface="Arial"/>
              <a:cs typeface="Arial"/>
            </a:endParaRPr>
          </a:p>
          <a:p>
            <a:pPr algn="just">
              <a:lnSpc>
                <a:spcPct val="80000"/>
              </a:lnSpc>
            </a:pPr>
            <a:endParaRPr lang="ru-RU" sz="2000" b="1" dirty="0">
              <a:solidFill>
                <a:srgbClr val="17365D"/>
              </a:solidFill>
              <a:latin typeface="DejaVu Sans"/>
              <a:cs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17365D"/>
                </a:solidFill>
                <a:latin typeface="Arial"/>
              </a:rPr>
              <a:t>- ежемесячная денежная компенсация гражданам, получившим инвалидность при прохождении военной службы в горячих точках</a:t>
            </a:r>
            <a:endParaRPr dirty="0">
              <a:solidFill>
                <a:srgbClr val="17365D"/>
              </a:solidFill>
              <a:latin typeface="Arial"/>
            </a:endParaRPr>
          </a:p>
          <a:p>
            <a:pPr algn="just">
              <a:lnSpc>
                <a:spcPct val="80000"/>
              </a:lnSpc>
            </a:pPr>
            <a:endParaRPr lang="ru-RU" sz="2000" b="1" dirty="0">
              <a:solidFill>
                <a:srgbClr val="17365D"/>
              </a:solidFill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17365D"/>
                </a:solidFill>
                <a:latin typeface="Arial"/>
              </a:rPr>
              <a:t>- оказание адресной социальной помощи гражданам, оказавшимся в трудной жизненной ситуации</a:t>
            </a:r>
            <a:endParaRPr lang="ru-RU" sz="2000" b="1" dirty="0">
              <a:solidFill>
                <a:srgbClr val="17365D"/>
              </a:solidFill>
              <a:latin typeface="DejaVu Sans"/>
              <a:cs typeface="Arial"/>
            </a:endParaRPr>
          </a:p>
        </p:txBody>
      </p:sp>
      <p:pic>
        <p:nvPicPr>
          <p:cNvPr id="71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052" y="3269880"/>
            <a:ext cx="1988868" cy="1428840"/>
          </a:xfrm>
          <a:prstGeom prst="rect">
            <a:avLst/>
          </a:prstGeom>
          <a:ln w="9360">
            <a:solidFill>
              <a:srgbClr val="006600"/>
            </a:solidFill>
            <a:miter/>
          </a:ln>
        </p:spPr>
      </p:pic>
      <p:pic>
        <p:nvPicPr>
          <p:cNvPr id="72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88080"/>
            <a:ext cx="1643597" cy="2376932"/>
          </a:xfrm>
          <a:prstGeom prst="rect">
            <a:avLst/>
          </a:prstGeom>
          <a:ln w="9360">
            <a:solidFill>
              <a:srgbClr val="456618"/>
            </a:solidFill>
            <a:miter/>
          </a:ln>
        </p:spPr>
      </p:pic>
      <p:pic>
        <p:nvPicPr>
          <p:cNvPr id="73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052" y="4876800"/>
            <a:ext cx="1988868" cy="1295400"/>
          </a:xfrm>
          <a:prstGeom prst="rect">
            <a:avLst/>
          </a:prstGeom>
          <a:ln w="9360">
            <a:solidFill>
              <a:srgbClr val="456618"/>
            </a:solidFill>
            <a:miter/>
          </a:ln>
        </p:spPr>
      </p:pic>
      <p:sp>
        <p:nvSpPr>
          <p:cNvPr id="2" name="TextBox 1"/>
          <p:cNvSpPr txBox="1"/>
          <p:nvPr/>
        </p:nvSpPr>
        <p:spPr>
          <a:xfrm>
            <a:off x="2390775" y="2880346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17365D"/>
              </a:solidFill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3563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143000" y="476280"/>
            <a:ext cx="6980400" cy="7509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ru-RU" sz="3100" b="1" dirty="0">
                <a:solidFill>
                  <a:srgbClr val="17365D"/>
                </a:solidFill>
                <a:latin typeface="Arial"/>
              </a:rPr>
              <a:t>Ресурсы проекта:</a:t>
            </a:r>
            <a:endParaRPr lang="ru-RU">
              <a:solidFill>
                <a:srgbClr val="17365D"/>
              </a:solidFill>
              <a:cs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000080" y="1500120"/>
            <a:ext cx="7731000" cy="4665600"/>
          </a:xfrm>
          <a:prstGeom prst="rect">
            <a:avLst/>
          </a:prstGeom>
          <a:noFill/>
          <a:ln>
            <a:noFill/>
          </a:ln>
        </p:spPr>
        <p:txBody>
          <a:bodyPr lIns="182880" tIns="91440" rIns="90000" bIns="46800" anchor="t"/>
          <a:lstStyle/>
          <a:p>
            <a:pPr>
              <a:buFont typeface="Arial"/>
              <a:buAutoNum type="arabicPeriod"/>
            </a:pPr>
            <a:r>
              <a:rPr lang="ru-RU" sz="2000" dirty="0">
                <a:solidFill>
                  <a:srgbClr val="17365D"/>
                </a:solidFill>
                <a:latin typeface="Arial"/>
              </a:rPr>
              <a:t>Бюджетные средства в рамках муниципальной программы "Социальная поддержка граждан города Курчатова Курской области на 2016-2020 годы</a:t>
            </a:r>
            <a:r>
              <a:rPr lang="ru-RU" sz="2000" dirty="0">
                <a:solidFill>
                  <a:srgbClr val="17365D"/>
                </a:solidFill>
                <a:latin typeface="DejaVu Sans"/>
                <a:cs typeface="Arial"/>
              </a:rPr>
              <a:t>"</a:t>
            </a:r>
            <a:endParaRPr lang="ru-RU" dirty="0">
              <a:solidFill>
                <a:srgbClr val="17365D"/>
              </a:solidFill>
              <a:latin typeface="Arial"/>
              <a:cs typeface="Arial"/>
            </a:endParaRPr>
          </a:p>
          <a:p>
            <a:pPr>
              <a:buAutoNum type="arabicPeriod"/>
            </a:pPr>
            <a:endParaRPr lang="ru-RU" sz="2000" dirty="0">
              <a:solidFill>
                <a:srgbClr val="17365D"/>
              </a:solidFill>
              <a:latin typeface="Arial"/>
              <a:cs typeface="Arial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17365D"/>
                </a:solidFill>
                <a:latin typeface="Arial"/>
                <a:cs typeface="Arial"/>
              </a:rPr>
              <a:t>Материально-техническая </a:t>
            </a:r>
            <a:r>
              <a:rPr lang="ru-RU" sz="2000" dirty="0">
                <a:solidFill>
                  <a:srgbClr val="17365D"/>
                </a:solidFill>
                <a:latin typeface="Arial"/>
              </a:rPr>
              <a:t>база Управления социального обеспечения города Курчатова, Комитета образования  </a:t>
            </a:r>
            <a:r>
              <a:rPr lang="ru-RU" sz="2000" dirty="0" smtClean="0">
                <a:solidFill>
                  <a:srgbClr val="17365D"/>
                </a:solidFill>
                <a:latin typeface="Arial"/>
              </a:rPr>
              <a:t>            г. </a:t>
            </a:r>
            <a:r>
              <a:rPr lang="ru-RU" sz="2000" dirty="0">
                <a:solidFill>
                  <a:srgbClr val="17365D"/>
                </a:solidFill>
                <a:latin typeface="Arial"/>
              </a:rPr>
              <a:t>Курчатова</a:t>
            </a:r>
            <a:r>
              <a:rPr lang="ru-RU" sz="2000" dirty="0">
                <a:solidFill>
                  <a:srgbClr val="17365D"/>
                </a:solidFill>
                <a:latin typeface="DejaVu Sans"/>
                <a:cs typeface="Arial"/>
              </a:rPr>
              <a:t>.</a:t>
            </a:r>
            <a:endParaRPr lang="ru-RU" dirty="0">
              <a:solidFill>
                <a:srgbClr val="17365D"/>
              </a:solidFill>
              <a:cs typeface="Arial"/>
            </a:endParaRPr>
          </a:p>
          <a:p>
            <a:endParaRPr dirty="0">
              <a:solidFill>
                <a:srgbClr val="17365D"/>
              </a:solidFill>
              <a:cs typeface="Arial"/>
            </a:endParaRPr>
          </a:p>
          <a:p>
            <a:r>
              <a:rPr lang="ru-RU" sz="2000" dirty="0">
                <a:solidFill>
                  <a:srgbClr val="17365D"/>
                </a:solidFill>
                <a:latin typeface="Arial"/>
              </a:rPr>
              <a:t>3. Кадровый потенциал Управления социального обеспечения города Курчатова, Комитета образования </a:t>
            </a:r>
            <a:r>
              <a:rPr lang="ru-RU" sz="2000" dirty="0">
                <a:solidFill>
                  <a:srgbClr val="17365D"/>
                </a:solidFill>
                <a:latin typeface="Arial"/>
                <a:cs typeface="Arial"/>
              </a:rPr>
              <a:t>г</a:t>
            </a:r>
            <a:r>
              <a:rPr lang="ru-RU" sz="2000" dirty="0" smtClean="0">
                <a:solidFill>
                  <a:srgbClr val="17365D"/>
                </a:solidFill>
                <a:latin typeface="Arial"/>
                <a:cs typeface="Arial"/>
              </a:rPr>
              <a:t>. Курчатова</a:t>
            </a:r>
            <a:r>
              <a:rPr lang="ru-RU" sz="2000" dirty="0">
                <a:solidFill>
                  <a:srgbClr val="17365D"/>
                </a:solidFill>
                <a:latin typeface="DejaVu Sans"/>
                <a:cs typeface="Arial"/>
              </a:rPr>
              <a:t>.</a:t>
            </a:r>
            <a:endParaRPr dirty="0">
              <a:solidFill>
                <a:srgbClr val="17365D"/>
              </a:solidFill>
              <a:latin typeface="DejaVu Sans"/>
            </a:endParaRPr>
          </a:p>
          <a:p>
            <a:endParaRPr lang="ru-RU" sz="2000" dirty="0">
              <a:solidFill>
                <a:srgbClr val="17365D"/>
              </a:solidFill>
              <a:latin typeface="Arial"/>
            </a:endParaRPr>
          </a:p>
          <a:p>
            <a:r>
              <a:rPr lang="ru-RU" sz="2000" dirty="0">
                <a:solidFill>
                  <a:srgbClr val="17365D"/>
                </a:solidFill>
                <a:latin typeface="Arial"/>
              </a:rPr>
              <a:t>4. Наличие сайта.</a:t>
            </a:r>
            <a:endParaRPr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90000"/>
              </a:lnSpc>
            </a:pPr>
            <a:endParaRPr dirty="0">
              <a:solidFill>
                <a:srgbClr val="17365D"/>
              </a:solidFill>
              <a:cs typeface="Arial"/>
            </a:endParaRPr>
          </a:p>
          <a:p>
            <a:pPr algn="just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928880" y="2714760"/>
            <a:ext cx="5572080" cy="71424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Arial"/>
              </a:rPr>
              <a:t>Спасибо за внимание!</a:t>
            </a:r>
            <a:endParaRPr lang="ru-RU">
              <a:solidFill>
                <a:srgbClr val="C00000"/>
              </a:solidFill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E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180</Words>
  <Application>Microsoft Office PowerPoint</Application>
  <PresentationFormat>Экран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Zver</cp:lastModifiedBy>
  <cp:revision>211</cp:revision>
  <dcterms:modified xsi:type="dcterms:W3CDTF">2017-09-12T13:26:29Z</dcterms:modified>
</cp:coreProperties>
</file>